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62" r:id="rId4"/>
    <p:sldId id="258" r:id="rId5"/>
    <p:sldId id="259" r:id="rId6"/>
    <p:sldId id="261" r:id="rId7"/>
    <p:sldId id="260" r:id="rId8"/>
    <p:sldId id="263" r:id="rId9"/>
    <p:sldId id="264" r:id="rId10"/>
    <p:sldId id="265" r:id="rId11"/>
    <p:sldId id="266" r:id="rId1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9" autoAdjust="0"/>
    <p:restoredTop sz="94660"/>
  </p:normalViewPr>
  <p:slideViewPr>
    <p:cSldViewPr snapToGrid="0">
      <p:cViewPr varScale="1">
        <p:scale>
          <a:sx n="114" d="100"/>
          <a:sy n="114" d="100"/>
        </p:scale>
        <p:origin x="36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592624AD-4BD8-4B6F-88D7-8CC4848D1D36}" type="datetimeFigureOut">
              <a:rPr lang="en-US" smtClean="0"/>
              <a:t>8/21/2020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D3E35EEF-7E2A-4A9A-BB79-CDBB1E1150AA}" type="slidenum">
              <a:rPr lang="en-US" smtClean="0"/>
              <a:t>‹#›</a:t>
            </a:fld>
            <a:endParaRPr lang="en-US"/>
          </a:p>
        </p:txBody>
      </p:sp>
    </p:spTree>
    <p:extLst>
      <p:ext uri="{BB962C8B-B14F-4D97-AF65-F5344CB8AC3E}">
        <p14:creationId xmlns:p14="http://schemas.microsoft.com/office/powerpoint/2010/main" val="307685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E7875-9953-4711-9ECC-8FAAB1CCB2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912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E7875-9953-4711-9ECC-8FAAB1CCB2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0629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E7875-9953-4711-9ECC-8FAAB1CCB2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8557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E7875-9953-4711-9ECC-8FAAB1CCB2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6368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F28BB03-35DE-4FCC-B630-E82B11F2A09F}"/>
              </a:ext>
            </a:extLst>
          </p:cNvPr>
          <p:cNvSpPr>
            <a:spLocks noGrp="1"/>
          </p:cNvSpPr>
          <p:nvPr>
            <p:ph type="subTitle" idx="1"/>
          </p:nvPr>
        </p:nvSpPr>
        <p:spPr>
          <a:xfrm>
            <a:off x="275771" y="3602038"/>
            <a:ext cx="1162594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D5A839-7184-4C43-856E-BD2165F308BF}"/>
              </a:ext>
            </a:extLst>
          </p:cNvPr>
          <p:cNvSpPr>
            <a:spLocks noGrp="1"/>
          </p:cNvSpPr>
          <p:nvPr>
            <p:ph type="dt" sz="half" idx="10"/>
          </p:nvPr>
        </p:nvSpPr>
        <p:spPr/>
        <p:txBody>
          <a:bodyPr/>
          <a:lstStyle/>
          <a:p>
            <a:fld id="{4B69DDA7-F8BD-42E3-B338-C6EE7F462515}" type="datetimeFigureOut">
              <a:rPr lang="en-US" smtClean="0"/>
              <a:t>8/21/2020</a:t>
            </a:fld>
            <a:endParaRPr lang="en-US"/>
          </a:p>
        </p:txBody>
      </p:sp>
      <p:sp>
        <p:nvSpPr>
          <p:cNvPr id="5" name="Footer Placeholder 4">
            <a:extLst>
              <a:ext uri="{FF2B5EF4-FFF2-40B4-BE49-F238E27FC236}">
                <a16:creationId xmlns:a16="http://schemas.microsoft.com/office/drawing/2014/main" id="{438E4A67-A9B6-415F-ACFB-F168F0FE11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0D15FA-669B-4D09-B3B8-8F02DA1D2383}"/>
              </a:ext>
            </a:extLst>
          </p:cNvPr>
          <p:cNvSpPr>
            <a:spLocks noGrp="1"/>
          </p:cNvSpPr>
          <p:nvPr>
            <p:ph type="sldNum" sz="quarter" idx="12"/>
          </p:nvPr>
        </p:nvSpPr>
        <p:spPr/>
        <p:txBody>
          <a:bodyPr/>
          <a:lstStyle/>
          <a:p>
            <a:fld id="{0C2C7927-408A-441F-ADD3-EE08D44C2D09}" type="slidenum">
              <a:rPr lang="en-US" smtClean="0"/>
              <a:t>‹#›</a:t>
            </a:fld>
            <a:endParaRPr lang="en-US"/>
          </a:p>
        </p:txBody>
      </p:sp>
      <p:sp>
        <p:nvSpPr>
          <p:cNvPr id="7" name="Title 6">
            <a:extLst>
              <a:ext uri="{FF2B5EF4-FFF2-40B4-BE49-F238E27FC236}">
                <a16:creationId xmlns:a16="http://schemas.microsoft.com/office/drawing/2014/main" id="{A0433E0E-2948-435D-9A01-6EC767C2A009}"/>
              </a:ext>
            </a:extLst>
          </p:cNvPr>
          <p:cNvSpPr>
            <a:spLocks noGrp="1"/>
          </p:cNvSpPr>
          <p:nvPr>
            <p:ph type="title"/>
          </p:nvPr>
        </p:nvSpPr>
        <p:spPr>
          <a:xfrm>
            <a:off x="275771" y="363537"/>
            <a:ext cx="11625943" cy="3065463"/>
          </a:xfrm>
        </p:spPr>
        <p:txBody>
          <a:bodyPr/>
          <a:lstStyle>
            <a:lvl1pPr algn="ctr">
              <a:defRPr sz="4800"/>
            </a:lvl1pPr>
          </a:lstStyle>
          <a:p>
            <a:r>
              <a:rPr lang="en-US" dirty="0"/>
              <a:t>Click to edit Master title style</a:t>
            </a:r>
          </a:p>
        </p:txBody>
      </p:sp>
    </p:spTree>
    <p:extLst>
      <p:ext uri="{BB962C8B-B14F-4D97-AF65-F5344CB8AC3E}">
        <p14:creationId xmlns:p14="http://schemas.microsoft.com/office/powerpoint/2010/main" val="3790319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1446D-6FE1-46D3-9A25-ECF2D97092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97762B-1A14-435B-B841-9AAFD49F7C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1EB305-306A-40CD-8695-CCAE2D1C6D74}"/>
              </a:ext>
            </a:extLst>
          </p:cNvPr>
          <p:cNvSpPr>
            <a:spLocks noGrp="1"/>
          </p:cNvSpPr>
          <p:nvPr>
            <p:ph type="dt" sz="half" idx="10"/>
          </p:nvPr>
        </p:nvSpPr>
        <p:spPr/>
        <p:txBody>
          <a:bodyPr/>
          <a:lstStyle/>
          <a:p>
            <a:fld id="{4B69DDA7-F8BD-42E3-B338-C6EE7F462515}" type="datetimeFigureOut">
              <a:rPr lang="en-US" smtClean="0"/>
              <a:t>8/21/2020</a:t>
            </a:fld>
            <a:endParaRPr lang="en-US"/>
          </a:p>
        </p:txBody>
      </p:sp>
      <p:sp>
        <p:nvSpPr>
          <p:cNvPr id="5" name="Footer Placeholder 4">
            <a:extLst>
              <a:ext uri="{FF2B5EF4-FFF2-40B4-BE49-F238E27FC236}">
                <a16:creationId xmlns:a16="http://schemas.microsoft.com/office/drawing/2014/main" id="{8A9F438A-7F0F-46A4-9132-795AD29F57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50AB8-8F57-4DDB-857E-7D81A9217395}"/>
              </a:ext>
            </a:extLst>
          </p:cNvPr>
          <p:cNvSpPr>
            <a:spLocks noGrp="1"/>
          </p:cNvSpPr>
          <p:nvPr>
            <p:ph type="sldNum" sz="quarter" idx="12"/>
          </p:nvPr>
        </p:nvSpPr>
        <p:spPr/>
        <p:txBody>
          <a:bodyPr/>
          <a:lstStyle/>
          <a:p>
            <a:fld id="{0C2C7927-408A-441F-ADD3-EE08D44C2D09}" type="slidenum">
              <a:rPr lang="en-US" smtClean="0"/>
              <a:t>‹#›</a:t>
            </a:fld>
            <a:endParaRPr lang="en-US"/>
          </a:p>
        </p:txBody>
      </p:sp>
    </p:spTree>
    <p:extLst>
      <p:ext uri="{BB962C8B-B14F-4D97-AF65-F5344CB8AC3E}">
        <p14:creationId xmlns:p14="http://schemas.microsoft.com/office/powerpoint/2010/main" val="99355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A2A364-4CB2-41FE-ABF2-47D50EE46D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65FCB0-4457-4188-8B31-9EEDE7A1D3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0B17AA-AC2F-4CB0-92DB-35A273E2398A}"/>
              </a:ext>
            </a:extLst>
          </p:cNvPr>
          <p:cNvSpPr>
            <a:spLocks noGrp="1"/>
          </p:cNvSpPr>
          <p:nvPr>
            <p:ph type="dt" sz="half" idx="10"/>
          </p:nvPr>
        </p:nvSpPr>
        <p:spPr/>
        <p:txBody>
          <a:bodyPr/>
          <a:lstStyle/>
          <a:p>
            <a:fld id="{4B69DDA7-F8BD-42E3-B338-C6EE7F462515}" type="datetimeFigureOut">
              <a:rPr lang="en-US" smtClean="0"/>
              <a:t>8/21/2020</a:t>
            </a:fld>
            <a:endParaRPr lang="en-US"/>
          </a:p>
        </p:txBody>
      </p:sp>
      <p:sp>
        <p:nvSpPr>
          <p:cNvPr id="5" name="Footer Placeholder 4">
            <a:extLst>
              <a:ext uri="{FF2B5EF4-FFF2-40B4-BE49-F238E27FC236}">
                <a16:creationId xmlns:a16="http://schemas.microsoft.com/office/drawing/2014/main" id="{6E2F3538-D4C0-49B9-B639-BB23776D98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D584EF-63EA-4EB1-A557-2E1F75849CE9}"/>
              </a:ext>
            </a:extLst>
          </p:cNvPr>
          <p:cNvSpPr>
            <a:spLocks noGrp="1"/>
          </p:cNvSpPr>
          <p:nvPr>
            <p:ph type="sldNum" sz="quarter" idx="12"/>
          </p:nvPr>
        </p:nvSpPr>
        <p:spPr/>
        <p:txBody>
          <a:bodyPr/>
          <a:lstStyle/>
          <a:p>
            <a:fld id="{0C2C7927-408A-441F-ADD3-EE08D44C2D09}" type="slidenum">
              <a:rPr lang="en-US" smtClean="0"/>
              <a:t>‹#›</a:t>
            </a:fld>
            <a:endParaRPr lang="en-US"/>
          </a:p>
        </p:txBody>
      </p:sp>
    </p:spTree>
    <p:extLst>
      <p:ext uri="{BB962C8B-B14F-4D97-AF65-F5344CB8AC3E}">
        <p14:creationId xmlns:p14="http://schemas.microsoft.com/office/powerpoint/2010/main" val="3248764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8F5E9-E779-420C-B327-EFB93D4D274A}"/>
              </a:ext>
            </a:extLst>
          </p:cNvPr>
          <p:cNvSpPr>
            <a:spLocks noGrp="1"/>
          </p:cNvSpPr>
          <p:nvPr>
            <p:ph type="title"/>
          </p:nvPr>
        </p:nvSpPr>
        <p:spPr/>
        <p:txBody>
          <a:bodyPr/>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C51003EA-C573-43DF-80A0-C3046B011D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20A190-D3B0-4658-A769-7246169454B8}"/>
              </a:ext>
            </a:extLst>
          </p:cNvPr>
          <p:cNvSpPr>
            <a:spLocks noGrp="1"/>
          </p:cNvSpPr>
          <p:nvPr>
            <p:ph type="dt" sz="half" idx="10"/>
          </p:nvPr>
        </p:nvSpPr>
        <p:spPr/>
        <p:txBody>
          <a:bodyPr/>
          <a:lstStyle/>
          <a:p>
            <a:fld id="{4B69DDA7-F8BD-42E3-B338-C6EE7F462515}" type="datetimeFigureOut">
              <a:rPr lang="en-US" smtClean="0"/>
              <a:t>8/21/2020</a:t>
            </a:fld>
            <a:endParaRPr lang="en-US"/>
          </a:p>
        </p:txBody>
      </p:sp>
      <p:sp>
        <p:nvSpPr>
          <p:cNvPr id="5" name="Footer Placeholder 4">
            <a:extLst>
              <a:ext uri="{FF2B5EF4-FFF2-40B4-BE49-F238E27FC236}">
                <a16:creationId xmlns:a16="http://schemas.microsoft.com/office/drawing/2014/main" id="{F7B99513-1460-442C-884A-BD2166432E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E21EB6-09AA-42B9-90C8-CA19F832E16C}"/>
              </a:ext>
            </a:extLst>
          </p:cNvPr>
          <p:cNvSpPr>
            <a:spLocks noGrp="1"/>
          </p:cNvSpPr>
          <p:nvPr>
            <p:ph type="sldNum" sz="quarter" idx="12"/>
          </p:nvPr>
        </p:nvSpPr>
        <p:spPr/>
        <p:txBody>
          <a:bodyPr/>
          <a:lstStyle/>
          <a:p>
            <a:fld id="{0C2C7927-408A-441F-ADD3-EE08D44C2D09}" type="slidenum">
              <a:rPr lang="en-US" smtClean="0"/>
              <a:t>‹#›</a:t>
            </a:fld>
            <a:endParaRPr lang="en-US"/>
          </a:p>
        </p:txBody>
      </p:sp>
    </p:spTree>
    <p:extLst>
      <p:ext uri="{BB962C8B-B14F-4D97-AF65-F5344CB8AC3E}">
        <p14:creationId xmlns:p14="http://schemas.microsoft.com/office/powerpoint/2010/main" val="476439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62853-AE5C-4943-8027-ABDEF8CB86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915D1B-B58E-42A4-A68A-068DDC862C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3058CD-BA66-4189-A3B3-3280BDFF838B}"/>
              </a:ext>
            </a:extLst>
          </p:cNvPr>
          <p:cNvSpPr>
            <a:spLocks noGrp="1"/>
          </p:cNvSpPr>
          <p:nvPr>
            <p:ph type="dt" sz="half" idx="10"/>
          </p:nvPr>
        </p:nvSpPr>
        <p:spPr/>
        <p:txBody>
          <a:bodyPr/>
          <a:lstStyle/>
          <a:p>
            <a:fld id="{4B69DDA7-F8BD-42E3-B338-C6EE7F462515}" type="datetimeFigureOut">
              <a:rPr lang="en-US" smtClean="0"/>
              <a:t>8/21/2020</a:t>
            </a:fld>
            <a:endParaRPr lang="en-US"/>
          </a:p>
        </p:txBody>
      </p:sp>
      <p:sp>
        <p:nvSpPr>
          <p:cNvPr id="5" name="Footer Placeholder 4">
            <a:extLst>
              <a:ext uri="{FF2B5EF4-FFF2-40B4-BE49-F238E27FC236}">
                <a16:creationId xmlns:a16="http://schemas.microsoft.com/office/drawing/2014/main" id="{5390F49B-A5A3-4EA9-A538-C5CCE51439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6FC203-BA6D-41AB-A42C-5E62DFF3F77C}"/>
              </a:ext>
            </a:extLst>
          </p:cNvPr>
          <p:cNvSpPr>
            <a:spLocks noGrp="1"/>
          </p:cNvSpPr>
          <p:nvPr>
            <p:ph type="sldNum" sz="quarter" idx="12"/>
          </p:nvPr>
        </p:nvSpPr>
        <p:spPr/>
        <p:txBody>
          <a:bodyPr/>
          <a:lstStyle/>
          <a:p>
            <a:fld id="{0C2C7927-408A-441F-ADD3-EE08D44C2D09}" type="slidenum">
              <a:rPr lang="en-US" smtClean="0"/>
              <a:t>‹#›</a:t>
            </a:fld>
            <a:endParaRPr lang="en-US"/>
          </a:p>
        </p:txBody>
      </p:sp>
    </p:spTree>
    <p:extLst>
      <p:ext uri="{BB962C8B-B14F-4D97-AF65-F5344CB8AC3E}">
        <p14:creationId xmlns:p14="http://schemas.microsoft.com/office/powerpoint/2010/main" val="428307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D8E23-7041-4474-A48E-B361359229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C63480-4F17-44CE-9B41-BA9DB540D8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726A98-DFBB-43D9-BE2E-D4E413525C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6E3E17-C0B8-48BE-9237-4C02CEBED2E8}"/>
              </a:ext>
            </a:extLst>
          </p:cNvPr>
          <p:cNvSpPr>
            <a:spLocks noGrp="1"/>
          </p:cNvSpPr>
          <p:nvPr>
            <p:ph type="dt" sz="half" idx="10"/>
          </p:nvPr>
        </p:nvSpPr>
        <p:spPr/>
        <p:txBody>
          <a:bodyPr/>
          <a:lstStyle/>
          <a:p>
            <a:fld id="{4B69DDA7-F8BD-42E3-B338-C6EE7F462515}" type="datetimeFigureOut">
              <a:rPr lang="en-US" smtClean="0"/>
              <a:t>8/21/2020</a:t>
            </a:fld>
            <a:endParaRPr lang="en-US"/>
          </a:p>
        </p:txBody>
      </p:sp>
      <p:sp>
        <p:nvSpPr>
          <p:cNvPr id="6" name="Footer Placeholder 5">
            <a:extLst>
              <a:ext uri="{FF2B5EF4-FFF2-40B4-BE49-F238E27FC236}">
                <a16:creationId xmlns:a16="http://schemas.microsoft.com/office/drawing/2014/main" id="{56D81E96-A796-4B7C-BB5B-B6F07D0CBC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3E292F-713E-4950-92D1-44F3ECCD7F53}"/>
              </a:ext>
            </a:extLst>
          </p:cNvPr>
          <p:cNvSpPr>
            <a:spLocks noGrp="1"/>
          </p:cNvSpPr>
          <p:nvPr>
            <p:ph type="sldNum" sz="quarter" idx="12"/>
          </p:nvPr>
        </p:nvSpPr>
        <p:spPr/>
        <p:txBody>
          <a:bodyPr/>
          <a:lstStyle/>
          <a:p>
            <a:fld id="{0C2C7927-408A-441F-ADD3-EE08D44C2D09}" type="slidenum">
              <a:rPr lang="en-US" smtClean="0"/>
              <a:t>‹#›</a:t>
            </a:fld>
            <a:endParaRPr lang="en-US"/>
          </a:p>
        </p:txBody>
      </p:sp>
    </p:spTree>
    <p:extLst>
      <p:ext uri="{BB962C8B-B14F-4D97-AF65-F5344CB8AC3E}">
        <p14:creationId xmlns:p14="http://schemas.microsoft.com/office/powerpoint/2010/main" val="328914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477DA-BC94-4967-8378-09EE5DE8AF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56C53C-3990-45C6-8139-F1FDFD8174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D8B464-B7BD-400B-A877-14E4363F8D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708475-5409-49B6-AC4C-967487AE1A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2AE5AB-86B6-4079-AD15-9A8F1C94C4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3BB647-9AEC-463C-B2A7-AB9B13117E4B}"/>
              </a:ext>
            </a:extLst>
          </p:cNvPr>
          <p:cNvSpPr>
            <a:spLocks noGrp="1"/>
          </p:cNvSpPr>
          <p:nvPr>
            <p:ph type="dt" sz="half" idx="10"/>
          </p:nvPr>
        </p:nvSpPr>
        <p:spPr/>
        <p:txBody>
          <a:bodyPr/>
          <a:lstStyle/>
          <a:p>
            <a:fld id="{4B69DDA7-F8BD-42E3-B338-C6EE7F462515}" type="datetimeFigureOut">
              <a:rPr lang="en-US" smtClean="0"/>
              <a:t>8/21/2020</a:t>
            </a:fld>
            <a:endParaRPr lang="en-US"/>
          </a:p>
        </p:txBody>
      </p:sp>
      <p:sp>
        <p:nvSpPr>
          <p:cNvPr id="8" name="Footer Placeholder 7">
            <a:extLst>
              <a:ext uri="{FF2B5EF4-FFF2-40B4-BE49-F238E27FC236}">
                <a16:creationId xmlns:a16="http://schemas.microsoft.com/office/drawing/2014/main" id="{35D6E9B1-25E3-4DF7-B69E-58E6B8BDF7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08AF51-7793-475B-AAEA-515F4ADE4AEF}"/>
              </a:ext>
            </a:extLst>
          </p:cNvPr>
          <p:cNvSpPr>
            <a:spLocks noGrp="1"/>
          </p:cNvSpPr>
          <p:nvPr>
            <p:ph type="sldNum" sz="quarter" idx="12"/>
          </p:nvPr>
        </p:nvSpPr>
        <p:spPr/>
        <p:txBody>
          <a:bodyPr/>
          <a:lstStyle/>
          <a:p>
            <a:fld id="{0C2C7927-408A-441F-ADD3-EE08D44C2D09}" type="slidenum">
              <a:rPr lang="en-US" smtClean="0"/>
              <a:t>‹#›</a:t>
            </a:fld>
            <a:endParaRPr lang="en-US"/>
          </a:p>
        </p:txBody>
      </p:sp>
    </p:spTree>
    <p:extLst>
      <p:ext uri="{BB962C8B-B14F-4D97-AF65-F5344CB8AC3E}">
        <p14:creationId xmlns:p14="http://schemas.microsoft.com/office/powerpoint/2010/main" val="3805319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9B0A5-2206-495C-AC5B-0F539B2904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1A1B65-2AD8-45F8-A1DB-A8E6192517A5}"/>
              </a:ext>
            </a:extLst>
          </p:cNvPr>
          <p:cNvSpPr>
            <a:spLocks noGrp="1"/>
          </p:cNvSpPr>
          <p:nvPr>
            <p:ph type="dt" sz="half" idx="10"/>
          </p:nvPr>
        </p:nvSpPr>
        <p:spPr/>
        <p:txBody>
          <a:bodyPr/>
          <a:lstStyle/>
          <a:p>
            <a:fld id="{4B69DDA7-F8BD-42E3-B338-C6EE7F462515}" type="datetimeFigureOut">
              <a:rPr lang="en-US" smtClean="0"/>
              <a:t>8/21/2020</a:t>
            </a:fld>
            <a:endParaRPr lang="en-US"/>
          </a:p>
        </p:txBody>
      </p:sp>
      <p:sp>
        <p:nvSpPr>
          <p:cNvPr id="4" name="Footer Placeholder 3">
            <a:extLst>
              <a:ext uri="{FF2B5EF4-FFF2-40B4-BE49-F238E27FC236}">
                <a16:creationId xmlns:a16="http://schemas.microsoft.com/office/drawing/2014/main" id="{2927C99E-DB3A-49CC-82F3-01364F8D0F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698384-3D66-4F11-8512-345E3F360275}"/>
              </a:ext>
            </a:extLst>
          </p:cNvPr>
          <p:cNvSpPr>
            <a:spLocks noGrp="1"/>
          </p:cNvSpPr>
          <p:nvPr>
            <p:ph type="sldNum" sz="quarter" idx="12"/>
          </p:nvPr>
        </p:nvSpPr>
        <p:spPr/>
        <p:txBody>
          <a:bodyPr/>
          <a:lstStyle/>
          <a:p>
            <a:fld id="{0C2C7927-408A-441F-ADD3-EE08D44C2D09}" type="slidenum">
              <a:rPr lang="en-US" smtClean="0"/>
              <a:t>‹#›</a:t>
            </a:fld>
            <a:endParaRPr lang="en-US"/>
          </a:p>
        </p:txBody>
      </p:sp>
    </p:spTree>
    <p:extLst>
      <p:ext uri="{BB962C8B-B14F-4D97-AF65-F5344CB8AC3E}">
        <p14:creationId xmlns:p14="http://schemas.microsoft.com/office/powerpoint/2010/main" val="3182244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497F04-3921-4FA3-9FC8-26F3F2060D20}"/>
              </a:ext>
            </a:extLst>
          </p:cNvPr>
          <p:cNvSpPr>
            <a:spLocks noGrp="1"/>
          </p:cNvSpPr>
          <p:nvPr>
            <p:ph type="dt" sz="half" idx="10"/>
          </p:nvPr>
        </p:nvSpPr>
        <p:spPr/>
        <p:txBody>
          <a:bodyPr/>
          <a:lstStyle/>
          <a:p>
            <a:fld id="{4B69DDA7-F8BD-42E3-B338-C6EE7F462515}" type="datetimeFigureOut">
              <a:rPr lang="en-US" smtClean="0"/>
              <a:t>8/21/2020</a:t>
            </a:fld>
            <a:endParaRPr lang="en-US"/>
          </a:p>
        </p:txBody>
      </p:sp>
      <p:sp>
        <p:nvSpPr>
          <p:cNvPr id="3" name="Footer Placeholder 2">
            <a:extLst>
              <a:ext uri="{FF2B5EF4-FFF2-40B4-BE49-F238E27FC236}">
                <a16:creationId xmlns:a16="http://schemas.microsoft.com/office/drawing/2014/main" id="{9552A75E-55A7-4DB6-B82F-9BCB1887C6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B0A9E1-CE61-4A47-959A-C9691A059437}"/>
              </a:ext>
            </a:extLst>
          </p:cNvPr>
          <p:cNvSpPr>
            <a:spLocks noGrp="1"/>
          </p:cNvSpPr>
          <p:nvPr>
            <p:ph type="sldNum" sz="quarter" idx="12"/>
          </p:nvPr>
        </p:nvSpPr>
        <p:spPr/>
        <p:txBody>
          <a:bodyPr/>
          <a:lstStyle/>
          <a:p>
            <a:fld id="{0C2C7927-408A-441F-ADD3-EE08D44C2D09}" type="slidenum">
              <a:rPr lang="en-US" smtClean="0"/>
              <a:t>‹#›</a:t>
            </a:fld>
            <a:endParaRPr lang="en-US"/>
          </a:p>
        </p:txBody>
      </p:sp>
    </p:spTree>
    <p:extLst>
      <p:ext uri="{BB962C8B-B14F-4D97-AF65-F5344CB8AC3E}">
        <p14:creationId xmlns:p14="http://schemas.microsoft.com/office/powerpoint/2010/main" val="2284875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AB69B-8026-4D73-B489-2BC42495D1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3ECE3F-350B-4114-AE3A-A312E4FA4B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CDB1A4-46B9-4105-BB7E-F3EC2D61ED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409FFF-F12C-45D3-B385-1184FDBFEB3F}"/>
              </a:ext>
            </a:extLst>
          </p:cNvPr>
          <p:cNvSpPr>
            <a:spLocks noGrp="1"/>
          </p:cNvSpPr>
          <p:nvPr>
            <p:ph type="dt" sz="half" idx="10"/>
          </p:nvPr>
        </p:nvSpPr>
        <p:spPr/>
        <p:txBody>
          <a:bodyPr/>
          <a:lstStyle/>
          <a:p>
            <a:fld id="{4B69DDA7-F8BD-42E3-B338-C6EE7F462515}" type="datetimeFigureOut">
              <a:rPr lang="en-US" smtClean="0"/>
              <a:t>8/21/2020</a:t>
            </a:fld>
            <a:endParaRPr lang="en-US"/>
          </a:p>
        </p:txBody>
      </p:sp>
      <p:sp>
        <p:nvSpPr>
          <p:cNvPr id="6" name="Footer Placeholder 5">
            <a:extLst>
              <a:ext uri="{FF2B5EF4-FFF2-40B4-BE49-F238E27FC236}">
                <a16:creationId xmlns:a16="http://schemas.microsoft.com/office/drawing/2014/main" id="{17B60BF6-058A-4973-ADD7-13DD7E9CF0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B4B3E8-CD5B-4069-86C4-C2BBB5D45425}"/>
              </a:ext>
            </a:extLst>
          </p:cNvPr>
          <p:cNvSpPr>
            <a:spLocks noGrp="1"/>
          </p:cNvSpPr>
          <p:nvPr>
            <p:ph type="sldNum" sz="quarter" idx="12"/>
          </p:nvPr>
        </p:nvSpPr>
        <p:spPr/>
        <p:txBody>
          <a:bodyPr/>
          <a:lstStyle/>
          <a:p>
            <a:fld id="{0C2C7927-408A-441F-ADD3-EE08D44C2D09}" type="slidenum">
              <a:rPr lang="en-US" smtClean="0"/>
              <a:t>‹#›</a:t>
            </a:fld>
            <a:endParaRPr lang="en-US"/>
          </a:p>
        </p:txBody>
      </p:sp>
    </p:spTree>
    <p:extLst>
      <p:ext uri="{BB962C8B-B14F-4D97-AF65-F5344CB8AC3E}">
        <p14:creationId xmlns:p14="http://schemas.microsoft.com/office/powerpoint/2010/main" val="508079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54E66-8B9E-4C4E-B043-87BB446B50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190636-AF08-44C3-9998-1450EC62A5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FE0E79-9C02-4CE2-9F89-4DAA03FD33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59851C-8559-4CBE-A507-61A73F3FE9F3}"/>
              </a:ext>
            </a:extLst>
          </p:cNvPr>
          <p:cNvSpPr>
            <a:spLocks noGrp="1"/>
          </p:cNvSpPr>
          <p:nvPr>
            <p:ph type="dt" sz="half" idx="10"/>
          </p:nvPr>
        </p:nvSpPr>
        <p:spPr/>
        <p:txBody>
          <a:bodyPr/>
          <a:lstStyle/>
          <a:p>
            <a:fld id="{4B69DDA7-F8BD-42E3-B338-C6EE7F462515}" type="datetimeFigureOut">
              <a:rPr lang="en-US" smtClean="0"/>
              <a:t>8/21/2020</a:t>
            </a:fld>
            <a:endParaRPr lang="en-US"/>
          </a:p>
        </p:txBody>
      </p:sp>
      <p:sp>
        <p:nvSpPr>
          <p:cNvPr id="6" name="Footer Placeholder 5">
            <a:extLst>
              <a:ext uri="{FF2B5EF4-FFF2-40B4-BE49-F238E27FC236}">
                <a16:creationId xmlns:a16="http://schemas.microsoft.com/office/drawing/2014/main" id="{3DBC8277-21B1-42FB-8F24-CEC60663ED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BB69EE-AFEA-4070-9195-03CEE1153806}"/>
              </a:ext>
            </a:extLst>
          </p:cNvPr>
          <p:cNvSpPr>
            <a:spLocks noGrp="1"/>
          </p:cNvSpPr>
          <p:nvPr>
            <p:ph type="sldNum" sz="quarter" idx="12"/>
          </p:nvPr>
        </p:nvSpPr>
        <p:spPr/>
        <p:txBody>
          <a:bodyPr/>
          <a:lstStyle/>
          <a:p>
            <a:fld id="{0C2C7927-408A-441F-ADD3-EE08D44C2D09}" type="slidenum">
              <a:rPr lang="en-US" smtClean="0"/>
              <a:t>‹#›</a:t>
            </a:fld>
            <a:endParaRPr lang="en-US"/>
          </a:p>
        </p:txBody>
      </p:sp>
    </p:spTree>
    <p:extLst>
      <p:ext uri="{BB962C8B-B14F-4D97-AF65-F5344CB8AC3E}">
        <p14:creationId xmlns:p14="http://schemas.microsoft.com/office/powerpoint/2010/main" val="2380620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umbrella, accessory, large, clock&#10;&#10;Description automatically generated">
            <a:extLst>
              <a:ext uri="{FF2B5EF4-FFF2-40B4-BE49-F238E27FC236}">
                <a16:creationId xmlns:a16="http://schemas.microsoft.com/office/drawing/2014/main" id="{16857D03-787B-4579-B4AF-1A64158CD133}"/>
              </a:ext>
            </a:extLst>
          </p:cNvPr>
          <p:cNvPicPr>
            <a:picLocks noChangeAspect="1"/>
          </p:cNvPicPr>
          <p:nvPr userDrawn="1"/>
        </p:nvPicPr>
        <p:blipFill>
          <a:blip r:embed="rId13">
            <a:alphaModFix amt="20000"/>
            <a:extLst>
              <a:ext uri="{28A0092B-C50C-407E-A947-70E740481C1C}">
                <a14:useLocalDpi xmlns:a14="http://schemas.microsoft.com/office/drawing/2010/main" val="0"/>
              </a:ext>
            </a:extLst>
          </a:blip>
          <a:stretch>
            <a:fillRect/>
          </a:stretch>
        </p:blipFill>
        <p:spPr>
          <a:xfrm>
            <a:off x="2618958" y="-136525"/>
            <a:ext cx="6954084" cy="6858000"/>
          </a:xfrm>
          <a:prstGeom prst="rect">
            <a:avLst/>
          </a:prstGeom>
        </p:spPr>
      </p:pic>
      <p:sp>
        <p:nvSpPr>
          <p:cNvPr id="2" name="Title Placeholder 1">
            <a:extLst>
              <a:ext uri="{FF2B5EF4-FFF2-40B4-BE49-F238E27FC236}">
                <a16:creationId xmlns:a16="http://schemas.microsoft.com/office/drawing/2014/main" id="{DD975DCF-21B7-4CE0-92C7-EB22E223D1A6}"/>
              </a:ext>
            </a:extLst>
          </p:cNvPr>
          <p:cNvSpPr>
            <a:spLocks noGrp="1"/>
          </p:cNvSpPr>
          <p:nvPr>
            <p:ph type="title"/>
          </p:nvPr>
        </p:nvSpPr>
        <p:spPr>
          <a:xfrm>
            <a:off x="838200" y="36353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6AD878E-C6D5-49B7-ADF2-DED1719588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F67F9AD-975B-408D-BDC0-CF6F07026E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9DDA7-F8BD-42E3-B338-C6EE7F462515}" type="datetimeFigureOut">
              <a:rPr lang="en-US" smtClean="0"/>
              <a:t>8/21/2020</a:t>
            </a:fld>
            <a:endParaRPr lang="en-US"/>
          </a:p>
        </p:txBody>
      </p:sp>
      <p:pic>
        <p:nvPicPr>
          <p:cNvPr id="10" name="Picture 9" descr="A close up of a logo&#10;&#10;Description automatically generated">
            <a:extLst>
              <a:ext uri="{FF2B5EF4-FFF2-40B4-BE49-F238E27FC236}">
                <a16:creationId xmlns:a16="http://schemas.microsoft.com/office/drawing/2014/main" id="{29C3D89B-E2A3-4A5F-A0BA-0FC45E05A935}"/>
              </a:ext>
            </a:extLst>
          </p:cNvPr>
          <p:cNvPicPr>
            <a:picLocks noChangeAspect="1"/>
          </p:cNvPicPr>
          <p:nvPr userDrawn="1"/>
        </p:nvPicPr>
        <p:blipFill>
          <a:blip r:embed="rId14">
            <a:alphaModFix amt="35000"/>
            <a:extLst>
              <a:ext uri="{28A0092B-C50C-407E-A947-70E740481C1C}">
                <a14:useLocalDpi xmlns:a14="http://schemas.microsoft.com/office/drawing/2010/main" val="0"/>
              </a:ext>
            </a:extLst>
          </a:blip>
          <a:stretch>
            <a:fillRect/>
          </a:stretch>
        </p:blipFill>
        <p:spPr>
          <a:xfrm>
            <a:off x="0" y="5254171"/>
            <a:ext cx="12170681" cy="1695224"/>
          </a:xfrm>
          <a:prstGeom prst="rect">
            <a:avLst/>
          </a:prstGeom>
        </p:spPr>
      </p:pic>
      <p:sp>
        <p:nvSpPr>
          <p:cNvPr id="5" name="Footer Placeholder 4">
            <a:extLst>
              <a:ext uri="{FF2B5EF4-FFF2-40B4-BE49-F238E27FC236}">
                <a16:creationId xmlns:a16="http://schemas.microsoft.com/office/drawing/2014/main" id="{38F01124-F133-43C7-867A-89DB8FDBFB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C5C77D-D021-4761-86D5-5C69BAE9C4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2C7927-408A-441F-ADD3-EE08D44C2D09}" type="slidenum">
              <a:rPr lang="en-US" smtClean="0"/>
              <a:t>‹#›</a:t>
            </a:fld>
            <a:endParaRPr lang="en-US"/>
          </a:p>
        </p:txBody>
      </p:sp>
    </p:spTree>
    <p:extLst>
      <p:ext uri="{BB962C8B-B14F-4D97-AF65-F5344CB8AC3E}">
        <p14:creationId xmlns:p14="http://schemas.microsoft.com/office/powerpoint/2010/main" val="2002113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002060"/>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12742-4F80-4A2B-9136-7FAC8BE6E8BD}"/>
              </a:ext>
            </a:extLst>
          </p:cNvPr>
          <p:cNvSpPr>
            <a:spLocks noGrp="1"/>
          </p:cNvSpPr>
          <p:nvPr>
            <p:ph type="ctrTitle"/>
          </p:nvPr>
        </p:nvSpPr>
        <p:spPr>
          <a:xfrm>
            <a:off x="275771" y="1122363"/>
            <a:ext cx="11625943" cy="2387600"/>
          </a:xfrm>
        </p:spPr>
        <p:txBody>
          <a:bodyPr/>
          <a:lstStyle/>
          <a:p>
            <a:r>
              <a:rPr lang="en-US" dirty="0"/>
              <a:t>Department of Public Safety</a:t>
            </a:r>
            <a:br>
              <a:rPr lang="en-US" dirty="0"/>
            </a:br>
            <a:r>
              <a:rPr lang="en-US" dirty="0"/>
              <a:t>Headquarters Building</a:t>
            </a:r>
            <a:br>
              <a:rPr lang="en-US" dirty="0"/>
            </a:br>
            <a:r>
              <a:rPr lang="en-US" dirty="0"/>
              <a:t>2021 CIP Request</a:t>
            </a:r>
          </a:p>
        </p:txBody>
      </p:sp>
      <p:sp>
        <p:nvSpPr>
          <p:cNvPr id="3" name="Subtitle 2">
            <a:extLst>
              <a:ext uri="{FF2B5EF4-FFF2-40B4-BE49-F238E27FC236}">
                <a16:creationId xmlns:a16="http://schemas.microsoft.com/office/drawing/2014/main" id="{AFA7B8FA-BCEB-4591-83E8-8D249EDC0A0A}"/>
              </a:ext>
            </a:extLst>
          </p:cNvPr>
          <p:cNvSpPr>
            <a:spLocks noGrp="1"/>
          </p:cNvSpPr>
          <p:nvPr>
            <p:ph type="subTitle" idx="1"/>
          </p:nvPr>
        </p:nvSpPr>
        <p:spPr>
          <a:xfrm>
            <a:off x="275771" y="5169580"/>
            <a:ext cx="11625943" cy="1655762"/>
          </a:xfrm>
        </p:spPr>
        <p:txBody>
          <a:bodyPr>
            <a:normAutofit/>
          </a:bodyPr>
          <a:lstStyle/>
          <a:p>
            <a:r>
              <a:rPr lang="en-US" sz="3600" b="1" i="1" dirty="0"/>
              <a:t>State Public Works Board Presentation</a:t>
            </a:r>
          </a:p>
          <a:p>
            <a:r>
              <a:rPr lang="en-US" sz="3600" b="1" i="1" dirty="0"/>
              <a:t>August 26, 2020</a:t>
            </a:r>
          </a:p>
        </p:txBody>
      </p:sp>
    </p:spTree>
    <p:extLst>
      <p:ext uri="{BB962C8B-B14F-4D97-AF65-F5344CB8AC3E}">
        <p14:creationId xmlns:p14="http://schemas.microsoft.com/office/powerpoint/2010/main" val="1165860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1A62F0-4575-45BA-98C5-C69CB1EB6EF2}"/>
              </a:ext>
            </a:extLst>
          </p:cNvPr>
          <p:cNvSpPr>
            <a:spLocks noGrp="1"/>
          </p:cNvSpPr>
          <p:nvPr>
            <p:ph idx="1"/>
          </p:nvPr>
        </p:nvSpPr>
        <p:spPr>
          <a:xfrm>
            <a:off x="838200" y="576197"/>
            <a:ext cx="10515600" cy="5600766"/>
          </a:xfrm>
        </p:spPr>
        <p:txBody>
          <a:bodyPr>
            <a:normAutofit/>
          </a:bodyPr>
          <a:lstStyle/>
          <a:p>
            <a:pPr>
              <a:spcBef>
                <a:spcPts val="0"/>
              </a:spcBef>
              <a:spcAft>
                <a:spcPts val="0"/>
              </a:spcAft>
            </a:pPr>
            <a:endParaRPr lang="en-US" sz="2400" dirty="0">
              <a:effectLst/>
            </a:endParaRPr>
          </a:p>
          <a:p>
            <a:pPr marL="742950" marR="0" lvl="1" indent="-285750">
              <a:spcBef>
                <a:spcPts val="0"/>
              </a:spcBef>
              <a:spcAft>
                <a:spcPts val="0"/>
              </a:spcAft>
              <a:buFont typeface="Arial" panose="020B0604020202020204" pitchFamily="34" charset="0"/>
              <a:buChar char="•"/>
              <a:tabLst>
                <a:tab pos="914400" algn="l"/>
              </a:tabLst>
            </a:pPr>
            <a:r>
              <a:rPr lang="en-US" dirty="0">
                <a:effectLst/>
                <a:ea typeface="Times New Roman" panose="02020603050405020304" pitchFamily="18" charset="0"/>
              </a:rPr>
              <a:t>There is no air conditioning, numerous windows do not open and/or have no screens to prevent pests from entering the rooms. </a:t>
            </a:r>
          </a:p>
          <a:p>
            <a:pPr marL="742950" marR="0" lvl="1" indent="-285750">
              <a:spcBef>
                <a:spcPts val="0"/>
              </a:spcBef>
              <a:spcAft>
                <a:spcPts val="0"/>
              </a:spcAft>
              <a:buFont typeface="Arial" panose="020B0604020202020204" pitchFamily="34" charset="0"/>
              <a:buChar char="•"/>
              <a:tabLst>
                <a:tab pos="914400" algn="l"/>
              </a:tabLst>
            </a:pPr>
            <a:endParaRPr lang="en-US" dirty="0">
              <a:effectLst/>
              <a:ea typeface="Calibri" panose="020F0502020204030204" pitchFamily="34" charset="0"/>
            </a:endParaRPr>
          </a:p>
          <a:p>
            <a:pPr marL="742950" marR="0" lvl="1" indent="-285750">
              <a:spcBef>
                <a:spcPts val="0"/>
              </a:spcBef>
              <a:spcAft>
                <a:spcPts val="0"/>
              </a:spcAft>
              <a:buFont typeface="Arial" panose="020B0604020202020204" pitchFamily="34" charset="0"/>
              <a:buChar char="•"/>
              <a:tabLst>
                <a:tab pos="914400" algn="l"/>
              </a:tabLst>
            </a:pPr>
            <a:r>
              <a:rPr lang="en-US" dirty="0">
                <a:effectLst/>
                <a:ea typeface="Times New Roman" panose="02020603050405020304" pitchFamily="18" charset="0"/>
              </a:rPr>
              <a:t>The dorm has, during the past several months, had pest control out on two occasions.  The first to address a rodent issue and the second to address an infestation for ants.  </a:t>
            </a:r>
          </a:p>
          <a:p>
            <a:pPr marL="742950" marR="0" lvl="1" indent="-285750">
              <a:spcBef>
                <a:spcPts val="0"/>
              </a:spcBef>
              <a:spcAft>
                <a:spcPts val="0"/>
              </a:spcAft>
              <a:buFont typeface="Arial" panose="020B0604020202020204" pitchFamily="34" charset="0"/>
              <a:buChar char="•"/>
              <a:tabLst>
                <a:tab pos="914400" algn="l"/>
              </a:tabLst>
            </a:pPr>
            <a:endParaRPr lang="en-US" dirty="0">
              <a:effectLst/>
              <a:ea typeface="Calibri" panose="020F0502020204030204" pitchFamily="34" charset="0"/>
            </a:endParaRPr>
          </a:p>
          <a:p>
            <a:pPr marL="742950" marR="0" lvl="1" indent="-285750">
              <a:spcBef>
                <a:spcPts val="0"/>
              </a:spcBef>
              <a:spcAft>
                <a:spcPts val="0"/>
              </a:spcAft>
              <a:buFont typeface="Arial" panose="020B0604020202020204" pitchFamily="34" charset="0"/>
              <a:buChar char="•"/>
              <a:tabLst>
                <a:tab pos="914400" algn="l"/>
              </a:tabLst>
            </a:pPr>
            <a:r>
              <a:rPr lang="en-US" dirty="0">
                <a:effectLst/>
                <a:ea typeface="Times New Roman" panose="02020603050405020304" pitchFamily="18" charset="0"/>
              </a:rPr>
              <a:t>The Training Division provides annual recertification training for sworn and non-sworn personnel within the Department, often requiring students and instructors to travel in for distances over 60 miles away in an effort to provide quality and consistent training. Based on the travel time to attend these training courses, attendees often utilize the dorms. </a:t>
            </a:r>
            <a:endParaRPr lang="en-US" dirty="0">
              <a:effectLst/>
              <a:ea typeface="Calibri" panose="020F0502020204030204" pitchFamily="34" charset="0"/>
            </a:endParaRPr>
          </a:p>
          <a:p>
            <a:pPr marL="0" indent="0">
              <a:buNone/>
            </a:pPr>
            <a:endParaRPr lang="en-US" sz="2400" dirty="0"/>
          </a:p>
        </p:txBody>
      </p:sp>
    </p:spTree>
    <p:extLst>
      <p:ext uri="{BB962C8B-B14F-4D97-AF65-F5344CB8AC3E}">
        <p14:creationId xmlns:p14="http://schemas.microsoft.com/office/powerpoint/2010/main" val="2726789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C3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C3F6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7F0069E-DDDA-46B1-A514-427A2A30DBC4}"/>
              </a:ext>
            </a:extLst>
          </p:cNvPr>
          <p:cNvSpPr>
            <a:spLocks noGrp="1"/>
          </p:cNvSpPr>
          <p:nvPr>
            <p:ph type="title"/>
          </p:nvPr>
        </p:nvSpPr>
        <p:spPr>
          <a:xfrm>
            <a:off x="1109980" y="4277356"/>
            <a:ext cx="9966960" cy="1560320"/>
          </a:xfrm>
        </p:spPr>
        <p:txBody>
          <a:bodyPr vert="horz" lIns="91440" tIns="45720" rIns="91440" bIns="45720" rtlCol="0" anchor="b">
            <a:normAutofit/>
          </a:bodyPr>
          <a:lstStyle/>
          <a:p>
            <a:r>
              <a:rPr lang="en-US" sz="4900" dirty="0">
                <a:solidFill>
                  <a:srgbClr val="3C3F65"/>
                </a:solidFill>
              </a:rPr>
              <a:t>Proposed Dormitory Site</a:t>
            </a:r>
            <a:br>
              <a:rPr lang="en-US" sz="4900" dirty="0">
                <a:solidFill>
                  <a:srgbClr val="3C3F65"/>
                </a:solidFill>
              </a:rPr>
            </a:br>
            <a:r>
              <a:rPr lang="en-US" sz="4900" dirty="0">
                <a:solidFill>
                  <a:srgbClr val="3C3F65"/>
                </a:solidFill>
              </a:rPr>
              <a:t>2101 Snyder Avenue, Carson City</a:t>
            </a:r>
          </a:p>
        </p:txBody>
      </p:sp>
      <p:sp>
        <p:nvSpPr>
          <p:cNvPr id="3" name="Content Placeholder 2">
            <a:extLst>
              <a:ext uri="{FF2B5EF4-FFF2-40B4-BE49-F238E27FC236}">
                <a16:creationId xmlns:a16="http://schemas.microsoft.com/office/drawing/2014/main" id="{29583744-0D36-40DB-99FE-DFF142FEBCBE}"/>
              </a:ext>
            </a:extLst>
          </p:cNvPr>
          <p:cNvSpPr>
            <a:spLocks noGrp="1"/>
          </p:cNvSpPr>
          <p:nvPr>
            <p:ph idx="1"/>
          </p:nvPr>
        </p:nvSpPr>
        <p:spPr>
          <a:xfrm>
            <a:off x="1709530" y="5799489"/>
            <a:ext cx="8767860" cy="440822"/>
          </a:xfrm>
        </p:spPr>
        <p:txBody>
          <a:bodyPr vert="horz" lIns="91440" tIns="45720" rIns="91440" bIns="45720" rtlCol="0">
            <a:normAutofit/>
          </a:bodyPr>
          <a:lstStyle/>
          <a:p>
            <a:pPr marL="0" indent="0" algn="ctr">
              <a:buNone/>
            </a:pPr>
            <a:r>
              <a:rPr lang="en-US" sz="2000" dirty="0">
                <a:solidFill>
                  <a:srgbClr val="3C3F65"/>
                </a:solidFill>
              </a:rPr>
              <a:t>DPS Training Facility, </a:t>
            </a:r>
            <a:r>
              <a:rPr lang="en-US" sz="2000" i="1" dirty="0">
                <a:solidFill>
                  <a:srgbClr val="3C3F65"/>
                </a:solidFill>
              </a:rPr>
              <a:t>with existing land to support the new dorms</a:t>
            </a:r>
          </a:p>
        </p:txBody>
      </p:sp>
      <p:pic>
        <p:nvPicPr>
          <p:cNvPr id="5" name="Picture 4" descr="A sign on the side of a building&#10;&#10;Description automatically generated">
            <a:extLst>
              <a:ext uri="{FF2B5EF4-FFF2-40B4-BE49-F238E27FC236}">
                <a16:creationId xmlns:a16="http://schemas.microsoft.com/office/drawing/2014/main" id="{B4F3314C-C2F8-4BDC-8CF3-A52E5E53D95B}"/>
              </a:ext>
            </a:extLst>
          </p:cNvPr>
          <p:cNvPicPr>
            <a:picLocks noChangeAspect="1"/>
          </p:cNvPicPr>
          <p:nvPr/>
        </p:nvPicPr>
        <p:blipFill rotWithShape="1">
          <a:blip r:embed="rId3">
            <a:extLst>
              <a:ext uri="{28A0092B-C50C-407E-A947-70E740481C1C}">
                <a14:useLocalDpi xmlns:a14="http://schemas.microsoft.com/office/drawing/2010/main" val="0"/>
              </a:ext>
            </a:extLst>
          </a:blip>
          <a:srcRect t="42824" r="1" b="1"/>
          <a:stretch/>
        </p:blipFill>
        <p:spPr>
          <a:xfrm>
            <a:off x="243840" y="256540"/>
            <a:ext cx="11704320" cy="3764276"/>
          </a:xfrm>
          <a:prstGeom prst="rect">
            <a:avLst/>
          </a:prstGeom>
        </p:spPr>
      </p:pic>
    </p:spTree>
    <p:extLst>
      <p:ext uri="{BB962C8B-B14F-4D97-AF65-F5344CB8AC3E}">
        <p14:creationId xmlns:p14="http://schemas.microsoft.com/office/powerpoint/2010/main" val="3722665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74650-5321-4934-860C-E2DF5F17459E}"/>
              </a:ext>
            </a:extLst>
          </p:cNvPr>
          <p:cNvSpPr>
            <a:spLocks noGrp="1"/>
          </p:cNvSpPr>
          <p:nvPr>
            <p:ph type="title"/>
          </p:nvPr>
        </p:nvSpPr>
        <p:spPr/>
        <p:txBody>
          <a:bodyPr/>
          <a:lstStyle/>
          <a:p>
            <a:r>
              <a:rPr lang="en-US" dirty="0"/>
              <a:t>Benefits of A DPS Headquarters</a:t>
            </a:r>
          </a:p>
        </p:txBody>
      </p:sp>
      <p:sp>
        <p:nvSpPr>
          <p:cNvPr id="3" name="Content Placeholder 2">
            <a:extLst>
              <a:ext uri="{FF2B5EF4-FFF2-40B4-BE49-F238E27FC236}">
                <a16:creationId xmlns:a16="http://schemas.microsoft.com/office/drawing/2014/main" id="{4BB5FCCF-B807-48B5-BE0F-424BD47D0EE9}"/>
              </a:ext>
            </a:extLst>
          </p:cNvPr>
          <p:cNvSpPr>
            <a:spLocks noGrp="1"/>
          </p:cNvSpPr>
          <p:nvPr>
            <p:ph idx="1"/>
          </p:nvPr>
        </p:nvSpPr>
        <p:spPr/>
        <p:txBody>
          <a:bodyPr/>
          <a:lstStyle/>
          <a:p>
            <a:r>
              <a:rPr lang="en-US" dirty="0"/>
              <a:t>Bringing All Forensic Testing In-House</a:t>
            </a:r>
          </a:p>
          <a:p>
            <a:pPr lvl="1"/>
            <a:r>
              <a:rPr lang="en-US" i="1" dirty="0"/>
              <a:t>Nevada is one of only two states, without a State laboratory</a:t>
            </a:r>
          </a:p>
          <a:p>
            <a:r>
              <a:rPr lang="en-US" dirty="0"/>
              <a:t>Continuity of Operations</a:t>
            </a:r>
          </a:p>
          <a:p>
            <a:r>
              <a:rPr lang="en-US" dirty="0"/>
              <a:t>Increased Safety and Security for Staff</a:t>
            </a:r>
          </a:p>
          <a:p>
            <a:r>
              <a:rPr lang="en-US" dirty="0"/>
              <a:t>Staffing and Operational Efficiency </a:t>
            </a:r>
          </a:p>
          <a:p>
            <a:r>
              <a:rPr lang="en-US" dirty="0"/>
              <a:t>Improved Efficiency in Response Time</a:t>
            </a:r>
          </a:p>
          <a:p>
            <a:r>
              <a:rPr lang="en-US" dirty="0"/>
              <a:t>Lower Rental and Utility Costs</a:t>
            </a:r>
          </a:p>
          <a:p>
            <a:r>
              <a:rPr lang="en-US" dirty="0"/>
              <a:t>Returning DMV Needed Space for DMV Personnel</a:t>
            </a:r>
          </a:p>
          <a:p>
            <a:endParaRPr lang="en-US" dirty="0"/>
          </a:p>
        </p:txBody>
      </p:sp>
    </p:spTree>
    <p:extLst>
      <p:ext uri="{BB962C8B-B14F-4D97-AF65-F5344CB8AC3E}">
        <p14:creationId xmlns:p14="http://schemas.microsoft.com/office/powerpoint/2010/main" val="3976425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967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936A1FF-0000-450B-8265-221BEA967B0C}"/>
              </a:ext>
            </a:extLst>
          </p:cNvPr>
          <p:cNvSpPr>
            <a:spLocks noGrp="1"/>
          </p:cNvSpPr>
          <p:nvPr>
            <p:ph type="title"/>
          </p:nvPr>
        </p:nvSpPr>
        <p:spPr>
          <a:xfrm>
            <a:off x="8918532" y="618680"/>
            <a:ext cx="2788836" cy="6239319"/>
          </a:xfrm>
        </p:spPr>
        <p:txBody>
          <a:bodyPr vert="horz" lIns="91440" tIns="45720" rIns="91440" bIns="45720" rtlCol="0" anchor="ctr">
            <a:normAutofit fontScale="90000"/>
          </a:bodyPr>
          <a:lstStyle/>
          <a:p>
            <a:pPr algn="l"/>
            <a:r>
              <a:rPr lang="en-US" sz="3300" dirty="0">
                <a:solidFill>
                  <a:srgbClr val="FFFFFF"/>
                </a:solidFill>
              </a:rPr>
              <a:t>This DPS Campus Headquarters will unite Nine DPS Divisions,</a:t>
            </a:r>
            <a:br>
              <a:rPr lang="en-US" sz="3300" dirty="0">
                <a:solidFill>
                  <a:srgbClr val="FFFFFF"/>
                </a:solidFill>
              </a:rPr>
            </a:br>
            <a:r>
              <a:rPr lang="en-US" sz="3300" i="1" dirty="0">
                <a:solidFill>
                  <a:srgbClr val="FFFFFF"/>
                </a:solidFill>
              </a:rPr>
              <a:t>while adding a much-needed Forensics Lab, while providing ease of access to Nevada Citizens</a:t>
            </a:r>
          </a:p>
        </p:txBody>
      </p:sp>
      <p:sp>
        <p:nvSpPr>
          <p:cNvPr id="34"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close up of a map&#10;&#10;Description automatically generated">
            <a:extLst>
              <a:ext uri="{FF2B5EF4-FFF2-40B4-BE49-F238E27FC236}">
                <a16:creationId xmlns:a16="http://schemas.microsoft.com/office/drawing/2014/main" id="{A25A7AC8-6363-4A81-8F7D-262E6D8E373F}"/>
              </a:ext>
            </a:extLst>
          </p:cNvPr>
          <p:cNvPicPr>
            <a:picLocks noChangeAspect="1"/>
          </p:cNvPicPr>
          <p:nvPr/>
        </p:nvPicPr>
        <p:blipFill rotWithShape="1">
          <a:blip r:embed="rId2">
            <a:extLst>
              <a:ext uri="{28A0092B-C50C-407E-A947-70E740481C1C}">
                <a14:useLocalDpi xmlns:a14="http://schemas.microsoft.com/office/drawing/2010/main" val="0"/>
              </a:ext>
            </a:extLst>
          </a:blip>
          <a:srcRect l="3484" r="3405" b="-2"/>
          <a:stretch/>
        </p:blipFill>
        <p:spPr>
          <a:xfrm>
            <a:off x="976251" y="942538"/>
            <a:ext cx="7163222" cy="4808332"/>
          </a:xfrm>
          <a:prstGeom prst="rect">
            <a:avLst/>
          </a:prstGeom>
          <a:effectLst/>
        </p:spPr>
      </p:pic>
    </p:spTree>
    <p:extLst>
      <p:ext uri="{BB962C8B-B14F-4D97-AF65-F5344CB8AC3E}">
        <p14:creationId xmlns:p14="http://schemas.microsoft.com/office/powerpoint/2010/main" val="3034326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large building&#10;&#10;Description automatically generated">
            <a:extLst>
              <a:ext uri="{FF2B5EF4-FFF2-40B4-BE49-F238E27FC236}">
                <a16:creationId xmlns:a16="http://schemas.microsoft.com/office/drawing/2014/main" id="{AB8BC3B4-B3AF-41A4-8347-2E88C3CF73BC}"/>
              </a:ext>
            </a:extLst>
          </p:cNvPr>
          <p:cNvPicPr>
            <a:picLocks noChangeAspect="1"/>
          </p:cNvPicPr>
          <p:nvPr/>
        </p:nvPicPr>
        <p:blipFill rotWithShape="1">
          <a:blip r:embed="rId2">
            <a:extLst>
              <a:ext uri="{28A0092B-C50C-407E-A947-70E740481C1C}">
                <a14:useLocalDpi xmlns:a14="http://schemas.microsoft.com/office/drawing/2010/main" val="0"/>
              </a:ext>
            </a:extLst>
          </a:blip>
          <a:srcRect l="3608" t="23391" r="5483"/>
          <a:stretch/>
        </p:blipFill>
        <p:spPr>
          <a:xfrm>
            <a:off x="20" y="10"/>
            <a:ext cx="12191981" cy="6857990"/>
          </a:xfrm>
          <a:prstGeom prst="rect">
            <a:avLst/>
          </a:prstGeom>
        </p:spPr>
      </p:pic>
      <p:sp>
        <p:nvSpPr>
          <p:cNvPr id="48" name="Rectangle 47">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1C97E3A-72BC-4F52-A942-2C543A6069A3}"/>
              </a:ext>
            </a:extLst>
          </p:cNvPr>
          <p:cNvSpPr>
            <a:spLocks noGrp="1"/>
          </p:cNvSpPr>
          <p:nvPr>
            <p:ph type="title"/>
          </p:nvPr>
        </p:nvSpPr>
        <p:spPr>
          <a:xfrm>
            <a:off x="404553" y="3091928"/>
            <a:ext cx="11544992" cy="2387600"/>
          </a:xfrm>
        </p:spPr>
        <p:txBody>
          <a:bodyPr vert="horz" lIns="91440" tIns="45720" rIns="91440" bIns="45720" rtlCol="0" anchor="b">
            <a:normAutofit/>
          </a:bodyPr>
          <a:lstStyle/>
          <a:p>
            <a:r>
              <a:rPr lang="en-US" sz="6600" dirty="0">
                <a:solidFill>
                  <a:schemeClr val="tx1"/>
                </a:solidFill>
              </a:rPr>
              <a:t>PROPOSED DPS CAMPUS HEADQUARTERS</a:t>
            </a:r>
          </a:p>
        </p:txBody>
      </p:sp>
      <p:sp>
        <p:nvSpPr>
          <p:cNvPr id="50" name="Rectangle: Rounded Corners 49">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5A8B333-FD43-45B6-AF7A-475523C4FE5D}"/>
              </a:ext>
            </a:extLst>
          </p:cNvPr>
          <p:cNvSpPr>
            <a:spLocks noGrp="1"/>
          </p:cNvSpPr>
          <p:nvPr>
            <p:ph idx="1"/>
          </p:nvPr>
        </p:nvSpPr>
        <p:spPr>
          <a:xfrm>
            <a:off x="404553" y="5624945"/>
            <a:ext cx="9078562" cy="592975"/>
          </a:xfrm>
        </p:spPr>
        <p:txBody>
          <a:bodyPr vert="horz" lIns="91440" tIns="45720" rIns="91440" bIns="45720" rtlCol="0" anchor="ctr">
            <a:normAutofit/>
          </a:bodyPr>
          <a:lstStyle/>
          <a:p>
            <a:pPr marL="0" indent="0" algn="ctr">
              <a:buNone/>
            </a:pPr>
            <a:r>
              <a:rPr lang="en-US" sz="2400" dirty="0"/>
              <a:t>2525 South Carson Street, Carson City</a:t>
            </a:r>
          </a:p>
        </p:txBody>
      </p:sp>
    </p:spTree>
    <p:extLst>
      <p:ext uri="{BB962C8B-B14F-4D97-AF65-F5344CB8AC3E}">
        <p14:creationId xmlns:p14="http://schemas.microsoft.com/office/powerpoint/2010/main" val="286114596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7EF81-2E0A-4CF5-AA8A-21074447722E}"/>
              </a:ext>
            </a:extLst>
          </p:cNvPr>
          <p:cNvSpPr>
            <a:spLocks noGrp="1"/>
          </p:cNvSpPr>
          <p:nvPr>
            <p:ph type="title"/>
          </p:nvPr>
        </p:nvSpPr>
        <p:spPr/>
        <p:txBody>
          <a:bodyPr/>
          <a:lstStyle/>
          <a:p>
            <a:r>
              <a:rPr lang="en-US" dirty="0"/>
              <a:t>DPS HEADQUARTERS FEATURES</a:t>
            </a:r>
          </a:p>
        </p:txBody>
      </p:sp>
      <p:sp>
        <p:nvSpPr>
          <p:cNvPr id="3" name="Content Placeholder 2">
            <a:extLst>
              <a:ext uri="{FF2B5EF4-FFF2-40B4-BE49-F238E27FC236}">
                <a16:creationId xmlns:a16="http://schemas.microsoft.com/office/drawing/2014/main" id="{57148747-FA4A-4EA3-8034-235D890DA853}"/>
              </a:ext>
            </a:extLst>
          </p:cNvPr>
          <p:cNvSpPr>
            <a:spLocks noGrp="1"/>
          </p:cNvSpPr>
          <p:nvPr>
            <p:ph idx="1"/>
          </p:nvPr>
        </p:nvSpPr>
        <p:spPr>
          <a:xfrm>
            <a:off x="838200" y="1662787"/>
            <a:ext cx="10515600" cy="4351338"/>
          </a:xfrm>
        </p:spPr>
        <p:txBody>
          <a:bodyPr/>
          <a:lstStyle/>
          <a:p>
            <a:pPr>
              <a:lnSpc>
                <a:spcPct val="100000"/>
              </a:lnSpc>
            </a:pPr>
            <a:r>
              <a:rPr lang="en-US" dirty="0"/>
              <a:t>5,000 Square Foot Forensics Lab, for all State Laboratory Services</a:t>
            </a:r>
          </a:p>
          <a:p>
            <a:pPr lvl="1">
              <a:lnSpc>
                <a:spcPct val="100000"/>
              </a:lnSpc>
            </a:pPr>
            <a:r>
              <a:rPr lang="en-US" i="1" dirty="0"/>
              <a:t>Relieving the dependency on overburdened county lab facilities</a:t>
            </a:r>
          </a:p>
          <a:p>
            <a:pPr marL="914400" lvl="2" indent="0">
              <a:buNone/>
            </a:pPr>
            <a:r>
              <a:rPr lang="en-US" i="1" dirty="0"/>
              <a:t>For Blood Testing for Marijuana (Cannabis), Alcohol, Controlled Substances</a:t>
            </a:r>
          </a:p>
          <a:p>
            <a:pPr lvl="1">
              <a:lnSpc>
                <a:spcPct val="100000"/>
              </a:lnSpc>
            </a:pPr>
            <a:r>
              <a:rPr lang="en-US" i="1" dirty="0"/>
              <a:t>DNA Testing</a:t>
            </a:r>
          </a:p>
          <a:p>
            <a:pPr lvl="1">
              <a:lnSpc>
                <a:spcPct val="100000"/>
              </a:lnSpc>
            </a:pPr>
            <a:r>
              <a:rPr lang="en-US" i="1" dirty="0"/>
              <a:t>Including the support of the Nevada </a:t>
            </a:r>
            <a:r>
              <a:rPr lang="en-US" i="1"/>
              <a:t>Cannabis Compliance Board</a:t>
            </a:r>
            <a:endParaRPr lang="en-US" i="1" dirty="0"/>
          </a:p>
          <a:p>
            <a:pPr lvl="1">
              <a:lnSpc>
                <a:spcPct val="100000"/>
              </a:lnSpc>
            </a:pPr>
            <a:r>
              <a:rPr lang="en-US" i="1" dirty="0"/>
              <a:t>Breath and Alcohol testing and equipment calibration</a:t>
            </a:r>
          </a:p>
          <a:p>
            <a:pPr lvl="1">
              <a:lnSpc>
                <a:spcPct val="100000"/>
              </a:lnSpc>
            </a:pPr>
            <a:r>
              <a:rPr lang="en-US" i="1" dirty="0"/>
              <a:t>The forensics lab would be funded with Highway Funds and Cannabis Funds</a:t>
            </a:r>
          </a:p>
          <a:p>
            <a:pPr>
              <a:lnSpc>
                <a:spcPct val="100000"/>
              </a:lnSpc>
            </a:pPr>
            <a:r>
              <a:rPr lang="en-US" dirty="0"/>
              <a:t>167,000 Square Foot Headquarters Campus</a:t>
            </a:r>
          </a:p>
          <a:p>
            <a:pPr>
              <a:lnSpc>
                <a:spcPct val="100000"/>
              </a:lnSpc>
            </a:pPr>
            <a:r>
              <a:rPr lang="en-US" dirty="0"/>
              <a:t>Housing Nine (9) Divisions, </a:t>
            </a:r>
            <a:r>
              <a:rPr lang="en-US" i="1" dirty="0"/>
              <a:t>and more than 325 positions</a:t>
            </a:r>
          </a:p>
        </p:txBody>
      </p:sp>
    </p:spTree>
    <p:extLst>
      <p:ext uri="{BB962C8B-B14F-4D97-AF65-F5344CB8AC3E}">
        <p14:creationId xmlns:p14="http://schemas.microsoft.com/office/powerpoint/2010/main" val="4179773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able, water, sitting, food&#10;&#10;Description automatically generated">
            <a:extLst>
              <a:ext uri="{FF2B5EF4-FFF2-40B4-BE49-F238E27FC236}">
                <a16:creationId xmlns:a16="http://schemas.microsoft.com/office/drawing/2014/main" id="{E12A788A-3B22-4B2C-8809-4E007576EE46}"/>
              </a:ext>
            </a:extLst>
          </p:cNvPr>
          <p:cNvPicPr>
            <a:picLocks noChangeAspect="1"/>
          </p:cNvPicPr>
          <p:nvPr/>
        </p:nvPicPr>
        <p:blipFill rotWithShape="1">
          <a:blip r:embed="rId2">
            <a:extLst>
              <a:ext uri="{28A0092B-C50C-407E-A947-70E740481C1C}">
                <a14:useLocalDpi xmlns:a14="http://schemas.microsoft.com/office/drawing/2010/main" val="0"/>
              </a:ext>
            </a:extLst>
          </a:blip>
          <a:srcRect t="8129" r="1" b="15014"/>
          <a:stretch/>
        </p:blipFill>
        <p:spPr>
          <a:xfrm>
            <a:off x="603671" y="-1"/>
            <a:ext cx="11588329" cy="6857999"/>
          </a:xfrm>
          <a:prstGeom prst="rect">
            <a:avLst/>
          </a:prstGeom>
        </p:spPr>
      </p:pic>
      <p:sp>
        <p:nvSpPr>
          <p:cNvPr id="12" name="Rectangle 11">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22D567-55F1-4B36-A476-DECA0C4180B7}"/>
              </a:ext>
            </a:extLst>
          </p:cNvPr>
          <p:cNvSpPr>
            <a:spLocks noGrp="1"/>
          </p:cNvSpPr>
          <p:nvPr>
            <p:ph type="title"/>
          </p:nvPr>
        </p:nvSpPr>
        <p:spPr>
          <a:xfrm>
            <a:off x="1166649" y="56789"/>
            <a:ext cx="3874686" cy="2147520"/>
          </a:xfrm>
        </p:spPr>
        <p:txBody>
          <a:bodyPr>
            <a:normAutofit/>
          </a:bodyPr>
          <a:lstStyle/>
          <a:p>
            <a:r>
              <a:rPr lang="en-US" sz="4800" dirty="0">
                <a:solidFill>
                  <a:schemeClr val="bg1"/>
                </a:solidFill>
              </a:rPr>
              <a:t>Forensics Lab Proposal</a:t>
            </a:r>
          </a:p>
        </p:txBody>
      </p:sp>
      <p:sp>
        <p:nvSpPr>
          <p:cNvPr id="14" name="Rectangle 13">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17"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B060A3E-3F86-43FE-B862-CCC1FD0DB549}"/>
              </a:ext>
            </a:extLst>
          </p:cNvPr>
          <p:cNvSpPr>
            <a:spLocks noGrp="1"/>
          </p:cNvSpPr>
          <p:nvPr>
            <p:ph idx="1"/>
          </p:nvPr>
        </p:nvSpPr>
        <p:spPr>
          <a:xfrm>
            <a:off x="1166649" y="1992071"/>
            <a:ext cx="3874685" cy="4990618"/>
          </a:xfrm>
        </p:spPr>
        <p:txBody>
          <a:bodyPr anchor="ctr">
            <a:normAutofit/>
          </a:bodyPr>
          <a:lstStyle/>
          <a:p>
            <a:r>
              <a:rPr lang="en-US" sz="3000" b="1" i="1" dirty="0">
                <a:solidFill>
                  <a:schemeClr val="bg1"/>
                </a:solidFill>
              </a:rPr>
              <a:t>DPS Requests the construction of the Forensics Lab in the next biennium, along with funds to complete the materials testing and design of the DPS Complex, to be completed in the 2024/2025 Biennium.</a:t>
            </a:r>
          </a:p>
          <a:p>
            <a:pPr marL="0" indent="0">
              <a:buNone/>
            </a:pPr>
            <a:endParaRPr lang="en-US" sz="1800" dirty="0">
              <a:solidFill>
                <a:schemeClr val="bg1"/>
              </a:solidFill>
            </a:endParaRPr>
          </a:p>
        </p:txBody>
      </p:sp>
    </p:spTree>
    <p:extLst>
      <p:ext uri="{BB962C8B-B14F-4D97-AF65-F5344CB8AC3E}">
        <p14:creationId xmlns:p14="http://schemas.microsoft.com/office/powerpoint/2010/main" val="2089484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FDBE5-D248-4DF4-871A-D084E2B89E9E}"/>
              </a:ext>
            </a:extLst>
          </p:cNvPr>
          <p:cNvSpPr>
            <a:spLocks noGrp="1"/>
          </p:cNvSpPr>
          <p:nvPr>
            <p:ph type="title"/>
          </p:nvPr>
        </p:nvSpPr>
        <p:spPr/>
        <p:txBody>
          <a:bodyPr/>
          <a:lstStyle/>
          <a:p>
            <a:r>
              <a:rPr lang="en-US" dirty="0"/>
              <a:t>Funding Sources, </a:t>
            </a:r>
            <a:r>
              <a:rPr lang="en-US" i="1" dirty="0"/>
              <a:t>Estimated</a:t>
            </a:r>
          </a:p>
        </p:txBody>
      </p:sp>
      <p:sp>
        <p:nvSpPr>
          <p:cNvPr id="3" name="Content Placeholder 2">
            <a:extLst>
              <a:ext uri="{FF2B5EF4-FFF2-40B4-BE49-F238E27FC236}">
                <a16:creationId xmlns:a16="http://schemas.microsoft.com/office/drawing/2014/main" id="{BCB1794D-483F-46E7-93FE-7DD0C70745F0}"/>
              </a:ext>
            </a:extLst>
          </p:cNvPr>
          <p:cNvSpPr>
            <a:spLocks noGrp="1"/>
          </p:cNvSpPr>
          <p:nvPr>
            <p:ph idx="1"/>
          </p:nvPr>
        </p:nvSpPr>
        <p:spPr>
          <a:xfrm>
            <a:off x="488515" y="1478071"/>
            <a:ext cx="11323529" cy="4698892"/>
          </a:xfrm>
        </p:spPr>
        <p:txBody>
          <a:bodyPr>
            <a:normAutofit/>
          </a:bodyPr>
          <a:lstStyle/>
          <a:p>
            <a:pPr marL="0" indent="0">
              <a:buNone/>
            </a:pPr>
            <a:r>
              <a:rPr lang="en-US" sz="4000" dirty="0">
                <a:solidFill>
                  <a:schemeClr val="bg2">
                    <a:lumMod val="10000"/>
                  </a:schemeClr>
                </a:solidFill>
              </a:rPr>
              <a:t>HQ = 50% Highway Funds / 50% General Funds</a:t>
            </a:r>
          </a:p>
          <a:p>
            <a:endParaRPr lang="en-US" sz="4000" dirty="0">
              <a:solidFill>
                <a:schemeClr val="bg2">
                  <a:lumMod val="10000"/>
                </a:schemeClr>
              </a:solidFill>
            </a:endParaRPr>
          </a:p>
          <a:p>
            <a:pPr marL="0" indent="0">
              <a:buNone/>
            </a:pPr>
            <a:r>
              <a:rPr lang="en-US" sz="4000" dirty="0">
                <a:solidFill>
                  <a:schemeClr val="bg2">
                    <a:lumMod val="10000"/>
                  </a:schemeClr>
                </a:solidFill>
              </a:rPr>
              <a:t>Lab = 50% Highway Funds / 50% Cannabis Funds</a:t>
            </a:r>
          </a:p>
          <a:p>
            <a:pPr lvl="1"/>
            <a:r>
              <a:rPr lang="en-US" sz="3200" i="1" dirty="0"/>
              <a:t>Forensics Lab, once established, will be self funded</a:t>
            </a:r>
          </a:p>
          <a:p>
            <a:pPr marL="457200" lvl="1" indent="0">
              <a:buNone/>
            </a:pPr>
            <a:endParaRPr lang="en-US" sz="4000" dirty="0">
              <a:solidFill>
                <a:srgbClr val="002060"/>
              </a:solidFill>
            </a:endParaRPr>
          </a:p>
          <a:p>
            <a:pPr marL="457200" lvl="1" indent="0">
              <a:buNone/>
            </a:pPr>
            <a:r>
              <a:rPr lang="en-US" i="1" dirty="0">
                <a:solidFill>
                  <a:srgbClr val="C00000"/>
                </a:solidFill>
              </a:rPr>
              <a:t>FY 22 - </a:t>
            </a:r>
            <a:r>
              <a:rPr lang="en-US" b="1" i="1" dirty="0">
                <a:solidFill>
                  <a:srgbClr val="C00000"/>
                </a:solidFill>
              </a:rPr>
              <a:t>DPS will pay $1,089,295.92 in Rent to Private Companies in Carson City</a:t>
            </a:r>
          </a:p>
          <a:p>
            <a:pPr marL="457200" lvl="1" indent="0">
              <a:buNone/>
            </a:pPr>
            <a:r>
              <a:rPr lang="en-US" b="1" i="1" dirty="0"/>
              <a:t>Savings of these funds can contribute to the Return on Investment </a:t>
            </a:r>
          </a:p>
          <a:p>
            <a:pPr marL="457200" lvl="1" indent="0">
              <a:buNone/>
            </a:pPr>
            <a:r>
              <a:rPr lang="en-US" b="1" i="1" dirty="0"/>
              <a:t>of the new DPS HQ Building</a:t>
            </a:r>
          </a:p>
          <a:p>
            <a:pPr lvl="1"/>
            <a:endParaRPr lang="en-US" dirty="0"/>
          </a:p>
        </p:txBody>
      </p:sp>
    </p:spTree>
    <p:extLst>
      <p:ext uri="{BB962C8B-B14F-4D97-AF65-F5344CB8AC3E}">
        <p14:creationId xmlns:p14="http://schemas.microsoft.com/office/powerpoint/2010/main" val="1914634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12742-4F80-4A2B-9136-7FAC8BE6E8BD}"/>
              </a:ext>
            </a:extLst>
          </p:cNvPr>
          <p:cNvSpPr>
            <a:spLocks noGrp="1"/>
          </p:cNvSpPr>
          <p:nvPr>
            <p:ph type="ctrTitle"/>
          </p:nvPr>
        </p:nvSpPr>
        <p:spPr>
          <a:xfrm>
            <a:off x="275771" y="1122363"/>
            <a:ext cx="11625943" cy="2387600"/>
          </a:xfrm>
        </p:spPr>
        <p:txBody>
          <a:bodyPr/>
          <a:lstStyle/>
          <a:p>
            <a:r>
              <a:rPr lang="en-US" dirty="0"/>
              <a:t>Department of Public Safety</a:t>
            </a:r>
            <a:br>
              <a:rPr lang="en-US" dirty="0"/>
            </a:br>
            <a:r>
              <a:rPr lang="en-US" dirty="0"/>
              <a:t>Training Division</a:t>
            </a:r>
            <a:br>
              <a:rPr lang="en-US" dirty="0"/>
            </a:br>
            <a:r>
              <a:rPr lang="en-US" dirty="0"/>
              <a:t>2021 Dormitory CIP Request</a:t>
            </a:r>
          </a:p>
        </p:txBody>
      </p:sp>
      <p:sp>
        <p:nvSpPr>
          <p:cNvPr id="3" name="Subtitle 2">
            <a:extLst>
              <a:ext uri="{FF2B5EF4-FFF2-40B4-BE49-F238E27FC236}">
                <a16:creationId xmlns:a16="http://schemas.microsoft.com/office/drawing/2014/main" id="{AFA7B8FA-BCEB-4591-83E8-8D249EDC0A0A}"/>
              </a:ext>
            </a:extLst>
          </p:cNvPr>
          <p:cNvSpPr>
            <a:spLocks noGrp="1"/>
          </p:cNvSpPr>
          <p:nvPr>
            <p:ph type="subTitle" idx="1"/>
          </p:nvPr>
        </p:nvSpPr>
        <p:spPr>
          <a:xfrm>
            <a:off x="275771" y="5169580"/>
            <a:ext cx="11625943" cy="1655762"/>
          </a:xfrm>
        </p:spPr>
        <p:txBody>
          <a:bodyPr>
            <a:normAutofit/>
          </a:bodyPr>
          <a:lstStyle/>
          <a:p>
            <a:r>
              <a:rPr lang="en-US" sz="3600" b="1" i="1" dirty="0"/>
              <a:t>State Public Works Board Presentation</a:t>
            </a:r>
          </a:p>
          <a:p>
            <a:r>
              <a:rPr lang="en-US" sz="3600" b="1" i="1" dirty="0"/>
              <a:t>August 26, 2020</a:t>
            </a:r>
          </a:p>
        </p:txBody>
      </p:sp>
    </p:spTree>
    <p:extLst>
      <p:ext uri="{BB962C8B-B14F-4D97-AF65-F5344CB8AC3E}">
        <p14:creationId xmlns:p14="http://schemas.microsoft.com/office/powerpoint/2010/main" val="458612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65D0E-2BB8-40AA-8B62-90F33371015B}"/>
              </a:ext>
            </a:extLst>
          </p:cNvPr>
          <p:cNvSpPr>
            <a:spLocks noGrp="1"/>
          </p:cNvSpPr>
          <p:nvPr>
            <p:ph type="title"/>
          </p:nvPr>
        </p:nvSpPr>
        <p:spPr/>
        <p:txBody>
          <a:bodyPr/>
          <a:lstStyle/>
          <a:p>
            <a:r>
              <a:rPr lang="en-US" dirty="0"/>
              <a:t>Need for New Dormitories</a:t>
            </a:r>
          </a:p>
        </p:txBody>
      </p:sp>
      <p:sp>
        <p:nvSpPr>
          <p:cNvPr id="3" name="Content Placeholder 2">
            <a:extLst>
              <a:ext uri="{FF2B5EF4-FFF2-40B4-BE49-F238E27FC236}">
                <a16:creationId xmlns:a16="http://schemas.microsoft.com/office/drawing/2014/main" id="{DC1A62F0-4575-45BA-98C5-C69CB1EB6EF2}"/>
              </a:ext>
            </a:extLst>
          </p:cNvPr>
          <p:cNvSpPr>
            <a:spLocks noGrp="1"/>
          </p:cNvSpPr>
          <p:nvPr>
            <p:ph idx="1"/>
          </p:nvPr>
        </p:nvSpPr>
        <p:spPr>
          <a:xfrm>
            <a:off x="838200" y="1490597"/>
            <a:ext cx="10515600" cy="4686366"/>
          </a:xfrm>
        </p:spPr>
        <p:txBody>
          <a:bodyPr>
            <a:normAutofit/>
          </a:bodyPr>
          <a:lstStyle/>
          <a:p>
            <a:pPr marL="0" indent="0">
              <a:buNone/>
            </a:pPr>
            <a:r>
              <a:rPr lang="en-US" sz="2400" b="1" i="1" dirty="0"/>
              <a:t>The current location of the dorms is at the Stewart Facility.</a:t>
            </a:r>
          </a:p>
          <a:p>
            <a:pPr>
              <a:spcBef>
                <a:spcPts val="0"/>
              </a:spcBef>
              <a:spcAft>
                <a:spcPts val="0"/>
              </a:spcAft>
            </a:pPr>
            <a:endParaRPr lang="en-US" sz="2400" dirty="0">
              <a:effectLst/>
            </a:endParaRPr>
          </a:p>
          <a:p>
            <a:pPr marL="742950" marR="0" lvl="1" indent="-285750">
              <a:spcBef>
                <a:spcPts val="0"/>
              </a:spcBef>
              <a:spcAft>
                <a:spcPts val="0"/>
              </a:spcAft>
              <a:buFont typeface="Arial" panose="020B0604020202020204" pitchFamily="34" charset="0"/>
              <a:buChar char="•"/>
              <a:tabLst>
                <a:tab pos="914400" algn="l"/>
              </a:tabLst>
            </a:pPr>
            <a:r>
              <a:rPr lang="en-US" dirty="0">
                <a:effectLst/>
                <a:ea typeface="Times New Roman" panose="02020603050405020304" pitchFamily="18" charset="0"/>
              </a:rPr>
              <a:t>If plans move forward for the Stewart Facility, the dormitory building will no longer be available for transitional housing of cadets attending the academy and who will be relocating to rural posts.  Ultimately affecting recruitment efforts for these duty posts.</a:t>
            </a:r>
          </a:p>
          <a:p>
            <a:pPr marL="457200" marR="0" lvl="1" indent="0">
              <a:spcBef>
                <a:spcPts val="0"/>
              </a:spcBef>
              <a:spcAft>
                <a:spcPts val="0"/>
              </a:spcAft>
              <a:buNone/>
              <a:tabLst>
                <a:tab pos="914400" algn="l"/>
              </a:tabLst>
            </a:pPr>
            <a:endParaRPr lang="en-US" dirty="0">
              <a:effectLst/>
              <a:ea typeface="Calibri" panose="020F0502020204030204" pitchFamily="34" charset="0"/>
            </a:endParaRPr>
          </a:p>
          <a:p>
            <a:pPr marL="742950" marR="0" lvl="1" indent="-285750">
              <a:spcBef>
                <a:spcPts val="0"/>
              </a:spcBef>
              <a:spcAft>
                <a:spcPts val="0"/>
              </a:spcAft>
              <a:buFont typeface="Arial" panose="020B0604020202020204" pitchFamily="34" charset="0"/>
              <a:buChar char="•"/>
              <a:tabLst>
                <a:tab pos="914400" algn="l"/>
              </a:tabLst>
            </a:pPr>
            <a:r>
              <a:rPr lang="en-US" dirty="0">
                <a:effectLst/>
                <a:ea typeface="Times New Roman" panose="02020603050405020304" pitchFamily="18" charset="0"/>
              </a:rPr>
              <a:t>The dorms are more than a mile from the training facility, where classes are held, and can be a hinderance for cadets/students that do not have available transportation. </a:t>
            </a:r>
          </a:p>
          <a:p>
            <a:pPr marL="457200" marR="0" lvl="1" indent="0">
              <a:spcBef>
                <a:spcPts val="0"/>
              </a:spcBef>
              <a:spcAft>
                <a:spcPts val="0"/>
              </a:spcAft>
              <a:buNone/>
              <a:tabLst>
                <a:tab pos="914400" algn="l"/>
              </a:tabLst>
            </a:pPr>
            <a:endParaRPr lang="en-US" dirty="0">
              <a:effectLst/>
              <a:ea typeface="Calibri" panose="020F0502020204030204" pitchFamily="34" charset="0"/>
            </a:endParaRPr>
          </a:p>
          <a:p>
            <a:pPr marL="742950" marR="0" lvl="1" indent="-285750">
              <a:spcBef>
                <a:spcPts val="0"/>
              </a:spcBef>
              <a:spcAft>
                <a:spcPts val="0"/>
              </a:spcAft>
              <a:buFont typeface="Arial" panose="020B0604020202020204" pitchFamily="34" charset="0"/>
              <a:buChar char="•"/>
              <a:tabLst>
                <a:tab pos="914400" algn="l"/>
              </a:tabLst>
            </a:pPr>
            <a:r>
              <a:rPr lang="en-US" dirty="0">
                <a:effectLst/>
                <a:ea typeface="Times New Roman" panose="02020603050405020304" pitchFamily="18" charset="0"/>
              </a:rPr>
              <a:t>There is no available internet, which the cadets and visiting students need for study purposes.</a:t>
            </a:r>
          </a:p>
          <a:p>
            <a:pPr marL="457200" marR="0" lvl="1" indent="0">
              <a:spcBef>
                <a:spcPts val="0"/>
              </a:spcBef>
              <a:spcAft>
                <a:spcPts val="0"/>
              </a:spcAft>
              <a:buNone/>
              <a:tabLst>
                <a:tab pos="914400" algn="l"/>
              </a:tabLst>
            </a:pPr>
            <a:endParaRPr lang="en-US" dirty="0">
              <a:effectLst/>
              <a:ea typeface="Calibri" panose="020F0502020204030204" pitchFamily="34" charset="0"/>
            </a:endParaRPr>
          </a:p>
        </p:txBody>
      </p:sp>
    </p:spTree>
    <p:extLst>
      <p:ext uri="{BB962C8B-B14F-4D97-AF65-F5344CB8AC3E}">
        <p14:creationId xmlns:p14="http://schemas.microsoft.com/office/powerpoint/2010/main" val="1618484310"/>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571</Words>
  <Application>Microsoft Office PowerPoint</Application>
  <PresentationFormat>Widescreen</PresentationFormat>
  <Paragraphs>59</Paragraphs>
  <Slides>11</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Office Theme</vt:lpstr>
      <vt:lpstr>Department of Public Safety Headquarters Building 2021 CIP Request</vt:lpstr>
      <vt:lpstr>Benefits of A DPS Headquarters</vt:lpstr>
      <vt:lpstr>This DPS Campus Headquarters will unite Nine DPS Divisions, while adding a much-needed Forensics Lab, while providing ease of access to Nevada Citizens</vt:lpstr>
      <vt:lpstr>PROPOSED DPS CAMPUS HEADQUARTERS</vt:lpstr>
      <vt:lpstr>DPS HEADQUARTERS FEATURES</vt:lpstr>
      <vt:lpstr>Forensics Lab Proposal</vt:lpstr>
      <vt:lpstr>Funding Sources, Estimated</vt:lpstr>
      <vt:lpstr>Department of Public Safety Training Division 2021 Dormitory CIP Request</vt:lpstr>
      <vt:lpstr>Need for New Dormitories</vt:lpstr>
      <vt:lpstr>PowerPoint Presentation</vt:lpstr>
      <vt:lpstr>Proposed Dormitory Site 2101 Snyder Avenue, Carson City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Public Safety Headquarters Building 2021 CIP Request</dc:title>
  <dc:creator>Charlene Boegle</dc:creator>
  <cp:lastModifiedBy>Brian Wacker</cp:lastModifiedBy>
  <cp:revision>10</cp:revision>
  <cp:lastPrinted>2020-08-20T20:43:05Z</cp:lastPrinted>
  <dcterms:created xsi:type="dcterms:W3CDTF">2020-08-20T19:46:45Z</dcterms:created>
  <dcterms:modified xsi:type="dcterms:W3CDTF">2020-08-21T20:17:08Z</dcterms:modified>
</cp:coreProperties>
</file>